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6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6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17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45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22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30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72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2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82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5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7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4858-3D00-411C-8310-CD332EC58B3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C4FC-13E1-457B-A2EC-D4D882255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3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225" y="-46361"/>
            <a:ext cx="683577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参加申込書　（締切：平成</a:t>
            </a:r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２９年１０月５日（木）</a:t>
            </a: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）</a:t>
            </a:r>
            <a:r>
              <a:rPr lang="ja-JP" alt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　　　　　　</a:t>
            </a:r>
            <a:endParaRPr lang="en-US" altLang="ja-JP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18323"/>
              </p:ext>
            </p:extLst>
          </p:nvPr>
        </p:nvGraphicFramePr>
        <p:xfrm>
          <a:off x="188913" y="899592"/>
          <a:ext cx="6480447" cy="2344347"/>
        </p:xfrm>
        <a:graphic>
          <a:graphicData uri="http://schemas.openxmlformats.org/drawingml/2006/table">
            <a:tbl>
              <a:tblPr/>
              <a:tblGrid>
                <a:gridCol w="1260087"/>
                <a:gridCol w="5220360"/>
              </a:tblGrid>
              <a:tr h="268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</a:rPr>
                        <a:t>企業名・機関名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65039" marR="650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 </a:t>
                      </a:r>
                      <a:endParaRPr kumimoji="1" lang="ja-JP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5039" marR="650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</a:rPr>
                        <a:t>所在地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65039" marR="650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〒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5039" marR="650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</a:rPr>
                        <a:t>業種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65039" marR="650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製造業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情報関連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サービス業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その他（　　　　　　　　　）</a:t>
                      </a:r>
                    </a:p>
                  </a:txBody>
                  <a:tcPr marL="65039" marR="650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</a:rPr>
                        <a:t>参加者名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65039" marR="650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〔</a:t>
                      </a:r>
                      <a:r>
                        <a:rPr kumimoji="1" lang="ja-JP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所属・役職</a:t>
                      </a: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〕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〔</a:t>
                      </a:r>
                      <a:r>
                        <a:rPr kumimoji="1" lang="ja-JP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氏名</a:t>
                      </a: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〕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〔</a:t>
                      </a:r>
                      <a:r>
                        <a:rPr kumimoji="1" lang="ja-JP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連絡先電話番号</a:t>
                      </a: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〕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〔</a:t>
                      </a:r>
                      <a:r>
                        <a:rPr kumimoji="1" lang="ja-JP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メールアドレス</a:t>
                      </a: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〕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〔</a:t>
                      </a:r>
                      <a:r>
                        <a:rPr kumimoji="1" lang="ja-JP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車での来場</a:t>
                      </a:r>
                      <a:r>
                        <a:rPr kumimoji="1" lang="en-US" altLang="ja-JP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〕</a:t>
                      </a:r>
                      <a:r>
                        <a:rPr kumimoji="1" lang="ja-JP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　　　　　　　　　　　無　　　　　　　　　　　　　　　有　　　　　</a:t>
                      </a:r>
                      <a:r>
                        <a:rPr kumimoji="1" lang="ja-JP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　　</a:t>
                      </a:r>
                      <a:endParaRPr kumimoji="1" lang="en-US" altLang="ja-JP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4800" marR="64800" marT="900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グループ化 54"/>
          <p:cNvGrpSpPr>
            <a:grpSpLocks/>
          </p:cNvGrpSpPr>
          <p:nvPr/>
        </p:nvGrpSpPr>
        <p:grpSpPr bwMode="auto">
          <a:xfrm>
            <a:off x="7938" y="4688471"/>
            <a:ext cx="6813550" cy="430887"/>
            <a:chOff x="360506" y="8455443"/>
            <a:chExt cx="6814059" cy="429678"/>
          </a:xfrm>
        </p:grpSpPr>
        <p:sp>
          <p:nvSpPr>
            <p:cNvPr id="7" name="テキスト ボックス 53"/>
            <p:cNvSpPr txBox="1">
              <a:spLocks noChangeArrowheads="1"/>
            </p:cNvSpPr>
            <p:nvPr/>
          </p:nvSpPr>
          <p:spPr bwMode="auto">
            <a:xfrm>
              <a:off x="1719508" y="8455443"/>
              <a:ext cx="5455057" cy="42967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+mn-ea"/>
                  <a:ea typeface="+mn-ea"/>
                </a:rPr>
                <a:t>公益財団法人名古屋産業科学研究所 中部ＴＬＯ　（担当　渡辺</a:t>
              </a:r>
              <a:r>
                <a:rPr lang="ja-JP" altLang="en-US" sz="1100" dirty="0" smtClean="0">
                  <a:latin typeface="+mn-ea"/>
                  <a:ea typeface="+mn-ea"/>
                </a:rPr>
                <a:t>、岡村）</a:t>
              </a:r>
              <a:endParaRPr lang="en-US" altLang="ja-JP" sz="1100" dirty="0">
                <a:latin typeface="+mn-ea"/>
                <a:ea typeface="+mn-ea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+mn-ea"/>
                  <a:ea typeface="+mn-ea"/>
                </a:rPr>
                <a:t>　</a:t>
              </a:r>
              <a:r>
                <a:rPr lang="en-US" altLang="ja-JP" sz="1100" dirty="0">
                  <a:latin typeface="+mn-ea"/>
                  <a:ea typeface="+mn-ea"/>
                </a:rPr>
                <a:t>TEL (052)-783-1255   FAX (052)-</a:t>
              </a:r>
              <a:r>
                <a:rPr lang="en-US" altLang="ja-JP" sz="1100" dirty="0" smtClean="0">
                  <a:latin typeface="+mn-ea"/>
                  <a:ea typeface="+mn-ea"/>
                </a:rPr>
                <a:t>788-6012</a:t>
              </a:r>
              <a:r>
                <a:rPr lang="ja-JP" altLang="en-US" sz="1100" dirty="0" smtClean="0">
                  <a:latin typeface="+mn-ea"/>
                  <a:ea typeface="+mn-ea"/>
                </a:rPr>
                <a:t>　</a:t>
              </a:r>
              <a:r>
                <a:rPr lang="en-US" altLang="ja-JP" sz="1100" dirty="0">
                  <a:latin typeface="+mn-ea"/>
                  <a:cs typeface="Calibri" pitchFamily="34" charset="0"/>
                </a:rPr>
                <a:t> </a:t>
              </a:r>
              <a:r>
                <a:rPr lang="en-US" altLang="ja-JP" sz="1100" dirty="0" smtClean="0">
                  <a:latin typeface="+mn-ea"/>
                  <a:cs typeface="Calibri" pitchFamily="34" charset="0"/>
                </a:rPr>
                <a:t>E-mail</a:t>
              </a:r>
              <a:r>
                <a:rPr lang="ja-JP" altLang="en-US" sz="1100" dirty="0" smtClean="0">
                  <a:latin typeface="+mn-ea"/>
                  <a:cs typeface="Calibri" pitchFamily="34" charset="0"/>
                </a:rPr>
                <a:t>　</a:t>
              </a:r>
              <a:r>
                <a:rPr lang="en-US" altLang="ja-JP" sz="1100" dirty="0" smtClean="0">
                  <a:latin typeface="+mn-ea"/>
                </a:rPr>
                <a:t>senryaku@nisri.jp </a:t>
              </a:r>
              <a:endParaRPr lang="en-US" altLang="ja-JP" sz="1100" dirty="0">
                <a:latin typeface="+mn-ea"/>
                <a:ea typeface="+mn-ea"/>
                <a:cs typeface="Arial Unicode MS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 bwMode="auto">
            <a:xfrm>
              <a:off x="360506" y="8512432"/>
              <a:ext cx="1368527" cy="2915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100" dirty="0">
                  <a:latin typeface="+mn-ea"/>
                  <a:ea typeface="+mn-ea"/>
                </a:rPr>
                <a:t>お問い合わせ先</a:t>
              </a:r>
              <a:endParaRPr lang="en-US" altLang="ja-JP" sz="1100" dirty="0">
                <a:latin typeface="+mn-ea"/>
                <a:ea typeface="+mn-ea"/>
              </a:endParaRPr>
            </a:p>
            <a:p>
              <a:pPr algn="ctr">
                <a:defRPr/>
              </a:pPr>
              <a:endParaRPr lang="en-US" altLang="ja-JP" sz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  <p:grpSp>
        <p:nvGrpSpPr>
          <p:cNvPr id="9" name="グループ化 2"/>
          <p:cNvGrpSpPr>
            <a:grpSpLocks/>
          </p:cNvGrpSpPr>
          <p:nvPr/>
        </p:nvGrpSpPr>
        <p:grpSpPr bwMode="auto">
          <a:xfrm>
            <a:off x="12700" y="3303550"/>
            <a:ext cx="6728668" cy="1257643"/>
            <a:chOff x="50701" y="8229741"/>
            <a:chExt cx="6692272" cy="1256946"/>
          </a:xfrm>
        </p:grpSpPr>
        <p:sp>
          <p:nvSpPr>
            <p:cNvPr id="10" name="テキスト ボックス 53"/>
            <p:cNvSpPr txBox="1">
              <a:spLocks noChangeArrowheads="1"/>
            </p:cNvSpPr>
            <p:nvPr/>
          </p:nvSpPr>
          <p:spPr bwMode="auto">
            <a:xfrm>
              <a:off x="1403149" y="8229741"/>
              <a:ext cx="5339824" cy="1256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6000" tIns="36000" rIns="36000" bIns="36000">
              <a:spAutoFit/>
            </a:bodyPr>
            <a:lstStyle>
              <a:lvl1pPr marL="180975" indent="-180975"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+mn-ea"/>
                  <a:ea typeface="+mn-ea"/>
                  <a:cs typeface="Arial Unicode MS" pitchFamily="50" charset="-128"/>
                </a:rPr>
                <a:t>１．</a:t>
              </a:r>
              <a:r>
                <a:rPr lang="en-US" altLang="ja-JP" sz="1100" dirty="0">
                  <a:latin typeface="+mn-ea"/>
                  <a:ea typeface="+mn-ea"/>
                  <a:cs typeface="Arial Unicode MS" pitchFamily="50" charset="-128"/>
                </a:rPr>
                <a:t>FAX</a:t>
              </a:r>
              <a:r>
                <a:rPr lang="ja-JP" altLang="en-US" sz="1100" dirty="0">
                  <a:latin typeface="+mn-ea"/>
                  <a:ea typeface="+mn-ea"/>
                  <a:cs typeface="Arial Unicode MS" pitchFamily="50" charset="-128"/>
                </a:rPr>
                <a:t>の場合：参加申込書にご記入の上、</a:t>
              </a:r>
              <a:r>
                <a:rPr lang="en-US" altLang="ja-JP" sz="1100" b="1" dirty="0" smtClean="0">
                  <a:latin typeface="+mn-ea"/>
                  <a:ea typeface="+mn-ea"/>
                  <a:cs typeface="Arial Unicode MS" pitchFamily="50" charset="-128"/>
                </a:rPr>
                <a:t>FAX:052-788-6012 </a:t>
              </a:r>
              <a:r>
                <a:rPr lang="ja-JP" altLang="en-US" sz="1100" dirty="0">
                  <a:latin typeface="+mn-ea"/>
                  <a:ea typeface="+mn-ea"/>
                  <a:cs typeface="Arial Unicode MS" pitchFamily="50" charset="-128"/>
                </a:rPr>
                <a:t>迄</a:t>
              </a:r>
              <a:r>
                <a:rPr lang="ja-JP" altLang="en-US" sz="1100" dirty="0" smtClean="0">
                  <a:latin typeface="+mn-ea"/>
                  <a:ea typeface="+mn-ea"/>
                  <a:cs typeface="Arial Unicode MS" pitchFamily="50" charset="-128"/>
                </a:rPr>
                <a:t>お送り</a:t>
              </a:r>
              <a:r>
                <a:rPr lang="ja-JP" altLang="en-US" sz="1100" dirty="0">
                  <a:latin typeface="+mn-ea"/>
                  <a:ea typeface="+mn-ea"/>
                  <a:cs typeface="Arial Unicode MS" pitchFamily="50" charset="-128"/>
                </a:rPr>
                <a:t>ください。</a:t>
              </a:r>
              <a:endParaRPr lang="en-US" altLang="ja-JP" sz="1100" dirty="0">
                <a:latin typeface="+mn-ea"/>
                <a:ea typeface="+mn-ea"/>
                <a:cs typeface="Arial Unicode MS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+mn-ea"/>
                  <a:ea typeface="+mn-ea"/>
                  <a:cs typeface="Arial Unicode MS" pitchFamily="50" charset="-128"/>
                </a:rPr>
                <a:t>２．メールの</a:t>
              </a:r>
              <a:r>
                <a:rPr lang="ja-JP" altLang="en-US" sz="1100" dirty="0" smtClean="0">
                  <a:latin typeface="+mn-ea"/>
                  <a:ea typeface="+mn-ea"/>
                  <a:cs typeface="Arial Unicode MS" pitchFamily="50" charset="-128"/>
                </a:rPr>
                <a:t>場合：参加申込書を添付、または参加</a:t>
              </a:r>
              <a:r>
                <a:rPr lang="ja-JP" altLang="en-US" sz="1100" dirty="0">
                  <a:latin typeface="+mn-ea"/>
                  <a:ea typeface="+mn-ea"/>
                  <a:cs typeface="Arial Unicode MS" pitchFamily="50" charset="-128"/>
                </a:rPr>
                <a:t>申込書の内容をメール本文に記載し</a:t>
              </a:r>
              <a:r>
                <a:rPr lang="ja-JP" altLang="en-US" sz="1100" dirty="0" smtClean="0">
                  <a:latin typeface="+mn-ea"/>
                  <a:ea typeface="+mn-ea"/>
                  <a:cs typeface="Arial Unicode MS" pitchFamily="50" charset="-128"/>
                </a:rPr>
                <a:t>、</a:t>
              </a:r>
              <a:endParaRPr lang="en-US" altLang="ja-JP" sz="1100" dirty="0" smtClean="0">
                <a:latin typeface="+mn-ea"/>
                <a:ea typeface="+mn-ea"/>
                <a:cs typeface="Arial Unicode MS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b="1" dirty="0">
                  <a:latin typeface="+mn-ea"/>
                  <a:ea typeface="+mn-ea"/>
                  <a:cs typeface="Arial Unicode MS" pitchFamily="50" charset="-128"/>
                </a:rPr>
                <a:t>　</a:t>
              </a:r>
              <a:r>
                <a:rPr lang="ja-JP" altLang="en-US" sz="1100" b="1" dirty="0" smtClean="0">
                  <a:latin typeface="+mn-ea"/>
                  <a:ea typeface="+mn-ea"/>
                  <a:cs typeface="Arial Unicode MS" pitchFamily="50" charset="-128"/>
                </a:rPr>
                <a:t>　　　　　　　　　</a:t>
              </a:r>
              <a:r>
                <a:rPr lang="en-US" altLang="ja-JP" sz="1100" b="1" dirty="0" smtClean="0">
                  <a:latin typeface="+mn-ea"/>
                  <a:ea typeface="+mn-ea"/>
                  <a:cs typeface="Calibri" pitchFamily="34" charset="0"/>
                </a:rPr>
                <a:t>E-mail</a:t>
              </a:r>
              <a:r>
                <a:rPr lang="ja-JP" altLang="en-US" sz="1100" b="1" dirty="0">
                  <a:latin typeface="+mn-ea"/>
                  <a:ea typeface="+mn-ea"/>
                  <a:cs typeface="Calibri" pitchFamily="34" charset="0"/>
                </a:rPr>
                <a:t>：</a:t>
              </a:r>
              <a:r>
                <a:rPr lang="en-US" altLang="ja-JP" sz="1100" b="1" dirty="0" smtClean="0">
                  <a:latin typeface="+mn-ea"/>
                  <a:ea typeface="+mn-ea"/>
                </a:rPr>
                <a:t>senryaku@nisri.jp</a:t>
              </a:r>
              <a:r>
                <a:rPr lang="en-US" altLang="ja-JP" sz="1100" b="1" dirty="0" smtClean="0">
                  <a:latin typeface="+mn-ea"/>
                  <a:ea typeface="+mn-ea"/>
                  <a:cs typeface="Calibri" pitchFamily="34" charset="0"/>
                </a:rPr>
                <a:t> </a:t>
              </a:r>
              <a:r>
                <a:rPr lang="ja-JP" altLang="en-US" sz="1100" dirty="0">
                  <a:latin typeface="+mn-ea"/>
                  <a:ea typeface="+mn-ea"/>
                  <a:cs typeface="Calibri" pitchFamily="34" charset="0"/>
                </a:rPr>
                <a:t>迄</a:t>
              </a:r>
              <a:r>
                <a:rPr lang="ja-JP" altLang="en-US" sz="1100" dirty="0" smtClean="0">
                  <a:latin typeface="+mn-ea"/>
                  <a:ea typeface="+mn-ea"/>
                  <a:cs typeface="Calibri" pitchFamily="34" charset="0"/>
                </a:rPr>
                <a:t>お送り</a:t>
              </a:r>
              <a:r>
                <a:rPr lang="ja-JP" altLang="en-US" sz="1100" dirty="0">
                  <a:latin typeface="+mn-ea"/>
                  <a:ea typeface="+mn-ea"/>
                  <a:cs typeface="Calibri" pitchFamily="34" charset="0"/>
                </a:rPr>
                <a:t>ください。（締め切り</a:t>
              </a:r>
              <a:r>
                <a:rPr lang="ja-JP" altLang="en-US" sz="1100" dirty="0" smtClean="0">
                  <a:latin typeface="+mn-ea"/>
                  <a:ea typeface="+mn-ea"/>
                  <a:cs typeface="Calibri" pitchFamily="34" charset="0"/>
                </a:rPr>
                <a:t>：１０月５日（木）</a:t>
              </a:r>
              <a:r>
                <a:rPr lang="ja-JP" altLang="en-US" sz="1100" dirty="0">
                  <a:latin typeface="+mn-ea"/>
                  <a:ea typeface="+mn-ea"/>
                  <a:cs typeface="Calibri" pitchFamily="34" charset="0"/>
                </a:rPr>
                <a:t>）</a:t>
              </a:r>
              <a:endParaRPr lang="en-US" altLang="ja-JP" sz="1100" dirty="0">
                <a:latin typeface="+mn-ea"/>
                <a:ea typeface="+mn-ea"/>
                <a:cs typeface="Calibri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+mn-ea"/>
                  <a:ea typeface="+mn-ea"/>
                  <a:cs typeface="Calibri" pitchFamily="34" charset="0"/>
                </a:rPr>
                <a:t>３．</a:t>
              </a:r>
              <a:r>
                <a:rPr lang="ja-JP" altLang="en-US" sz="1100" dirty="0">
                  <a:latin typeface="+mn-ea"/>
                  <a:ea typeface="+mn-ea"/>
                </a:rPr>
                <a:t>参加票等は発行いたしませんので、事務局から特段の連絡がない場合は、そのままご来場ください。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+mn-ea"/>
                  <a:ea typeface="+mn-ea"/>
                  <a:cs typeface="Calibri" pitchFamily="34" charset="0"/>
                </a:rPr>
                <a:t>４．</a:t>
              </a:r>
              <a:r>
                <a:rPr lang="ja-JP" altLang="en-US" sz="1100" dirty="0">
                  <a:latin typeface="+mn-ea"/>
                  <a:ea typeface="+mn-ea"/>
                </a:rPr>
                <a:t>ご記入いただいた個人情報は、本セミナーに関する事務処理以外の目的で使用しません。また、ご承諾なく第三者に提供・開示することはありません。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 bwMode="auto">
            <a:xfrm>
              <a:off x="50701" y="8283515"/>
              <a:ext cx="1361972" cy="2922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100" dirty="0">
                  <a:latin typeface="+mn-ea"/>
                  <a:ea typeface="+mn-ea"/>
                </a:rPr>
                <a:t>お申し込み方法</a:t>
              </a:r>
              <a:endParaRPr lang="en-US" altLang="ja-JP" sz="1100" dirty="0">
                <a:latin typeface="+mn-ea"/>
                <a:ea typeface="+mn-ea"/>
              </a:endParaRPr>
            </a:p>
            <a:p>
              <a:pPr algn="ctr">
                <a:defRPr/>
              </a:pPr>
              <a:endParaRPr lang="en-US" altLang="ja-JP" sz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  <p:sp>
        <p:nvSpPr>
          <p:cNvPr id="12" name="テキスト ボックス 53"/>
          <p:cNvSpPr txBox="1">
            <a:spLocks noChangeArrowheads="1"/>
          </p:cNvSpPr>
          <p:nvPr/>
        </p:nvSpPr>
        <p:spPr bwMode="auto">
          <a:xfrm>
            <a:off x="44624" y="5535974"/>
            <a:ext cx="2952328" cy="290848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latin typeface="+mn-ea"/>
                <a:ea typeface="+mn-ea"/>
              </a:rPr>
              <a:t>小松精練株式会社　本社</a:t>
            </a:r>
            <a:endParaRPr lang="en-US" altLang="ja-JP" sz="1200" b="1" dirty="0" smtClean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latin typeface="+mn-ea"/>
                <a:ea typeface="+mn-ea"/>
              </a:rPr>
              <a:t>多目的ホール</a:t>
            </a:r>
            <a:endParaRPr lang="en-US" altLang="ja-JP" sz="1200" b="1" dirty="0" smtClean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b="1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 smtClean="0">
                <a:latin typeface="+mn-ea"/>
                <a:ea typeface="+mn-ea"/>
              </a:rPr>
              <a:t>公共機関でのご来場をお願いします。</a:t>
            </a:r>
            <a:endParaRPr lang="en-US" altLang="ja-JP" sz="1100" b="1" dirty="0" smtClean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ja-JP" altLang="en-US" sz="1000" b="1" dirty="0">
                <a:latin typeface="+mn-ea"/>
                <a:ea typeface="+mn-ea"/>
              </a:rPr>
              <a:t>・</a:t>
            </a:r>
            <a:r>
              <a:rPr lang="ja-JP" altLang="en-US" sz="1000" b="1" dirty="0" smtClean="0">
                <a:latin typeface="+mn-ea"/>
                <a:ea typeface="+mn-ea"/>
              </a:rPr>
              <a:t>タクシー</a:t>
            </a:r>
            <a:r>
              <a:rPr lang="ja-JP" altLang="en-US" sz="1000" b="1" dirty="0">
                <a:latin typeface="+mn-ea"/>
                <a:ea typeface="+mn-ea"/>
              </a:rPr>
              <a:t>をご利用の場合</a:t>
            </a:r>
          </a:p>
          <a:p>
            <a:pPr>
              <a:buNone/>
            </a:pPr>
            <a:r>
              <a:rPr lang="ja-JP" altLang="en-US" sz="1000" dirty="0" smtClean="0">
                <a:latin typeface="+mn-ea"/>
                <a:ea typeface="+mn-ea"/>
              </a:rPr>
              <a:t>　・</a:t>
            </a:r>
            <a:r>
              <a:rPr lang="en-US" altLang="ja-JP" sz="1000" dirty="0" smtClean="0">
                <a:latin typeface="+mn-ea"/>
                <a:ea typeface="+mn-ea"/>
              </a:rPr>
              <a:t>JR </a:t>
            </a:r>
            <a:r>
              <a:rPr lang="ja-JP" altLang="en-US" sz="1000" dirty="0" smtClean="0">
                <a:latin typeface="+mn-ea"/>
                <a:ea typeface="+mn-ea"/>
              </a:rPr>
              <a:t>小松駅（特急停車駅）より</a:t>
            </a:r>
            <a:r>
              <a:rPr lang="ja-JP" altLang="en-US" sz="1000" dirty="0">
                <a:latin typeface="+mn-ea"/>
                <a:ea typeface="+mn-ea"/>
              </a:rPr>
              <a:t>　</a:t>
            </a:r>
            <a:r>
              <a:rPr lang="ja-JP" altLang="en-US" sz="1000" dirty="0" smtClean="0">
                <a:latin typeface="+mn-ea"/>
                <a:ea typeface="+mn-ea"/>
              </a:rPr>
              <a:t>１０</a:t>
            </a:r>
            <a:r>
              <a:rPr lang="en-US" altLang="ja-JP" sz="1000" dirty="0" smtClean="0">
                <a:latin typeface="+mn-ea"/>
                <a:ea typeface="+mn-ea"/>
              </a:rPr>
              <a:t> </a:t>
            </a:r>
            <a:r>
              <a:rPr lang="ja-JP" altLang="en-US" sz="1000" dirty="0" smtClean="0">
                <a:latin typeface="+mn-ea"/>
                <a:ea typeface="+mn-ea"/>
              </a:rPr>
              <a:t>分</a:t>
            </a:r>
            <a:endParaRPr lang="en-US" altLang="ja-JP" sz="1000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ja-JP" altLang="en-US" sz="1000" dirty="0" smtClean="0">
                <a:latin typeface="+mn-ea"/>
                <a:ea typeface="+mn-ea"/>
              </a:rPr>
              <a:t>　・小松空港より　１０分</a:t>
            </a:r>
            <a:endParaRPr lang="ja-JP" altLang="en-US" sz="1000" dirty="0">
              <a:latin typeface="+mn-ea"/>
              <a:ea typeface="+mn-ea"/>
            </a:endParaRPr>
          </a:p>
          <a:p>
            <a:pPr>
              <a:buNone/>
            </a:pPr>
            <a:endParaRPr lang="ja-JP" altLang="en-US" sz="1000" dirty="0">
              <a:latin typeface="+mn-ea"/>
              <a:ea typeface="+mn-ea"/>
            </a:endParaRPr>
          </a:p>
          <a:p>
            <a:r>
              <a:rPr lang="ja-JP" altLang="en-US" sz="1000" b="1" dirty="0">
                <a:latin typeface="+mn-ea"/>
                <a:ea typeface="+mn-ea"/>
              </a:rPr>
              <a:t>高速道路をご利用の場合</a:t>
            </a:r>
          </a:p>
          <a:p>
            <a:pPr>
              <a:buNone/>
            </a:pPr>
            <a:r>
              <a:rPr lang="ja-JP" altLang="en-US" sz="1000" dirty="0" smtClean="0">
                <a:latin typeface="+mn-ea"/>
                <a:ea typeface="+mn-ea"/>
              </a:rPr>
              <a:t>　・小松</a:t>
            </a:r>
            <a:r>
              <a:rPr lang="en-US" altLang="ja-JP" sz="1000" dirty="0" smtClean="0">
                <a:latin typeface="+mn-ea"/>
                <a:ea typeface="+mn-ea"/>
              </a:rPr>
              <a:t>I.C.</a:t>
            </a:r>
            <a:r>
              <a:rPr lang="ja-JP" altLang="en-US" sz="1000" dirty="0" smtClean="0">
                <a:latin typeface="+mn-ea"/>
                <a:ea typeface="+mn-ea"/>
              </a:rPr>
              <a:t>より車で５分</a:t>
            </a:r>
            <a:endParaRPr lang="en-US" altLang="ja-JP" sz="1000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ja-JP" altLang="en-US" sz="1000" dirty="0">
                <a:latin typeface="+mn-ea"/>
                <a:ea typeface="+mn-ea"/>
              </a:rPr>
              <a:t>　</a:t>
            </a:r>
            <a:r>
              <a:rPr lang="ja-JP" altLang="en-US" sz="1000" dirty="0" smtClean="0">
                <a:latin typeface="+mn-ea"/>
                <a:ea typeface="+mn-ea"/>
              </a:rPr>
              <a:t>　　駐車場は</a:t>
            </a:r>
            <a:r>
              <a:rPr lang="en-US" altLang="ja-JP" sz="1000" dirty="0" smtClean="0">
                <a:latin typeface="+mn-ea"/>
                <a:ea typeface="+mn-ea"/>
              </a:rPr>
              <a:t>5</a:t>
            </a:r>
            <a:r>
              <a:rPr lang="ja-JP" altLang="en-US" sz="1000" dirty="0" smtClean="0">
                <a:latin typeface="+mn-ea"/>
                <a:ea typeface="+mn-ea"/>
              </a:rPr>
              <a:t>台程度です。車で来られる方は、</a:t>
            </a:r>
            <a:endParaRPr lang="en-US" altLang="ja-JP" sz="1000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ja-JP" altLang="en-US" sz="1000" dirty="0">
                <a:latin typeface="+mn-ea"/>
                <a:ea typeface="+mn-ea"/>
              </a:rPr>
              <a:t>　</a:t>
            </a:r>
            <a:r>
              <a:rPr lang="ja-JP" altLang="en-US" sz="1000" dirty="0" smtClean="0">
                <a:latin typeface="+mn-ea"/>
                <a:ea typeface="+mn-ea"/>
              </a:rPr>
              <a:t>　　事前に申請願います（先着順）。</a:t>
            </a:r>
            <a:endParaRPr lang="en-US" altLang="ja-JP" sz="1000" dirty="0" smtClean="0">
              <a:latin typeface="+mn-ea"/>
              <a:ea typeface="+mn-ea"/>
            </a:endParaRPr>
          </a:p>
          <a:p>
            <a:pPr>
              <a:buNone/>
            </a:pP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b="1" dirty="0" smtClean="0">
                <a:latin typeface="+mn-ea"/>
              </a:rPr>
              <a:t>徒歩の場合</a:t>
            </a:r>
            <a:endParaRPr lang="en-US" altLang="ja-JP" sz="1000" b="1" dirty="0" smtClean="0">
              <a:latin typeface="+mn-ea"/>
            </a:endParaRPr>
          </a:p>
          <a:p>
            <a:pPr>
              <a:buNone/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　・</a:t>
            </a:r>
            <a:r>
              <a:rPr lang="en-US" altLang="ja-JP" sz="10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JR 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能見根上駅（各駅停車駅）より　徒歩２０分</a:t>
            </a:r>
            <a:endParaRPr lang="ja-JP" altLang="en-US" sz="10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7205" y="5187010"/>
            <a:ext cx="1304464" cy="2923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100" dirty="0" smtClean="0">
                <a:latin typeface="+mn-ea"/>
                <a:ea typeface="+mn-ea"/>
              </a:rPr>
              <a:t>地図</a:t>
            </a:r>
            <a:endParaRPr lang="en-US" altLang="ja-JP" sz="1100" dirty="0">
              <a:latin typeface="+mn-ea"/>
              <a:ea typeface="+mn-ea"/>
            </a:endParaRPr>
          </a:p>
          <a:p>
            <a:pPr algn="ctr">
              <a:defRPr/>
            </a:pPr>
            <a:endParaRPr lang="en-US" altLang="ja-JP" sz="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150" y="5348656"/>
            <a:ext cx="3872679" cy="3615832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13426"/>
              </p:ext>
            </p:extLst>
          </p:nvPr>
        </p:nvGraphicFramePr>
        <p:xfrm>
          <a:off x="188640" y="324785"/>
          <a:ext cx="6480720" cy="466725"/>
        </p:xfrm>
        <a:graphic>
          <a:graphicData uri="http://schemas.openxmlformats.org/drawingml/2006/table">
            <a:tbl>
              <a:tblPr/>
              <a:tblGrid>
                <a:gridCol w="1286810"/>
                <a:gridCol w="5193910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明朝" charset="0"/>
                          <a:cs typeface="ＭＳ 明朝" charset="0"/>
                        </a:rPr>
                        <a:t>名称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64838" marR="648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charset="0"/>
                          <a:ea typeface="ＭＳ 明朝" charset="0"/>
                          <a:cs typeface="ＭＳ 明朝" charset="0"/>
                        </a:rPr>
                        <a:t>　</a:t>
                      </a:r>
                      <a:r>
                        <a:rPr kumimoji="1" lang="ja-JP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0"/>
                          <a:ea typeface="ＭＳ Ｐゴシック" charset="0"/>
                          <a:cs typeface="ＭＳ Ｐゴシック" charset="0"/>
                        </a:rPr>
                        <a:t>ＣＦＲＰの事業化動向に関する講演及び先進企業見学会</a:t>
                      </a:r>
                      <a:endParaRPr kumimoji="1" lang="ja-JP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4838" marR="648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9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92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CTLO112</dc:creator>
  <cp:lastModifiedBy>名古屋産業科学研究所</cp:lastModifiedBy>
  <cp:revision>24</cp:revision>
  <cp:lastPrinted>2017-09-13T04:34:18Z</cp:lastPrinted>
  <dcterms:created xsi:type="dcterms:W3CDTF">2017-09-08T04:08:02Z</dcterms:created>
  <dcterms:modified xsi:type="dcterms:W3CDTF">2017-09-20T01:57:48Z</dcterms:modified>
</cp:coreProperties>
</file>